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2296" autoAdjust="0"/>
  </p:normalViewPr>
  <p:slideViewPr>
    <p:cSldViewPr snapToGrid="0">
      <p:cViewPr varScale="1">
        <p:scale>
          <a:sx n="54" d="100"/>
          <a:sy n="54" d="100"/>
        </p:scale>
        <p:origin x="1338"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A7D28-98DF-4DAA-86D1-1C991F61B4C7}" type="datetimeFigureOut">
              <a:rPr lang="en-US" smtClean="0"/>
              <a:t>8/26/2020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8002E-0B1A-4ED2-94E9-91FF18684600}" type="slidenum">
              <a:rPr lang="en-US" smtClean="0"/>
              <a:t>‹#›</a:t>
            </a:fld>
            <a:endParaRPr lang="en-US"/>
          </a:p>
        </p:txBody>
      </p:sp>
    </p:spTree>
    <p:extLst>
      <p:ext uri="{BB962C8B-B14F-4D97-AF65-F5344CB8AC3E}">
        <p14:creationId xmlns:p14="http://schemas.microsoft.com/office/powerpoint/2010/main" val="2783589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focus Hurricane’s Maria’s effect on Puerto Rico. </a:t>
            </a:r>
          </a:p>
        </p:txBody>
      </p:sp>
      <p:sp>
        <p:nvSpPr>
          <p:cNvPr id="4" name="Slide Number Placeholder 3"/>
          <p:cNvSpPr>
            <a:spLocks noGrp="1"/>
          </p:cNvSpPr>
          <p:nvPr>
            <p:ph type="sldNum" sz="quarter" idx="5"/>
          </p:nvPr>
        </p:nvSpPr>
        <p:spPr/>
        <p:txBody>
          <a:bodyPr/>
          <a:lstStyle/>
          <a:p>
            <a:fld id="{F9E8002E-0B1A-4ED2-94E9-91FF18684600}" type="slidenum">
              <a:rPr lang="en-US" smtClean="0"/>
              <a:t>1</a:t>
            </a:fld>
            <a:endParaRPr lang="en-US"/>
          </a:p>
        </p:txBody>
      </p:sp>
    </p:spTree>
    <p:extLst>
      <p:ext uri="{BB962C8B-B14F-4D97-AF65-F5344CB8AC3E}">
        <p14:creationId xmlns:p14="http://schemas.microsoft.com/office/powerpoint/2010/main" val="545275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Hurricane Maria is considered to be the worst storm that ever happened in Puerto Rico for more than eighty years ago.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Several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hurricanes have occurred, but they do not cause extreme damage as the one created by hurricane Maria.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Notably, 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geographic location of Puerto Rico also is a spot for hurricanes and thus increasing the chances for tornadoes. The presentation will focus on the effects of Hurricane Maria on Puerto Rico, which resulted in property destruction, loss of lives, migrations of people, and the loss of electricity. Although many people struggle to recover from the hurricane, they still do not have the resources and finance needed to fix things.</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2</a:t>
            </a:fld>
            <a:endParaRPr lang="en-US"/>
          </a:p>
        </p:txBody>
      </p:sp>
    </p:spTree>
    <p:extLst>
      <p:ext uri="{BB962C8B-B14F-4D97-AF65-F5344CB8AC3E}">
        <p14:creationId xmlns:p14="http://schemas.microsoft.com/office/powerpoint/2010/main" val="2657878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topographic location of Puerto Rico favors hurricanes occurrence during the hurricanes season because it is situated in the northeast Caribbean Sea. Furthermore, the location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experience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despicable hurricanes due to humid tornados form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in</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west Africa and Northeast trade winds blow the hurricane east on the way to America. According to </a:t>
            </a:r>
            <a:r>
              <a:rPr lang="en-US" sz="1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Munoz-Sola</a:t>
            </a:r>
            <a:r>
              <a:rPr lang="en-US" sz="1200" baseline="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1987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Puerto Rico is among the mountainous highlands; thus, when the hurricane was coming near Puerto Rico, its liveliness was starting to reduce. However, because the tornado has a conventional eye as it passes over the mountain ranges, it bounces around, making it to be more dangerous and destructive.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Additionally,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valleys also acted as channels for wind and thus increasing the speed which augmented the hurricane. </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3</a:t>
            </a:fld>
            <a:endParaRPr lang="en-US"/>
          </a:p>
        </p:txBody>
      </p:sp>
    </p:spTree>
    <p:extLst>
      <p:ext uri="{BB962C8B-B14F-4D97-AF65-F5344CB8AC3E}">
        <p14:creationId xmlns:p14="http://schemas.microsoft.com/office/powerpoint/2010/main" val="2368104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Electricity was among the worst affected sector in Puerto Rico by Hurricane Maria. The power infrastructure was affected because the system was damaged severely by floods and thus were out of power for three days. 3.4 million people in Puerto Rico were without power because the generation of power reduced since some power plants had flooded (</a:t>
            </a:r>
            <a:r>
              <a:rPr lang="en-US" sz="180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rPr>
              <a:t>Kwasinski</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et al., 2019</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Similarly, the transmission lines were affected by the hurricane, and nearly all transmission lines on the eastern side of Puerto Rico were destroyed. Finally, the power distribution channel was destroyed, including almost ten percent of the poles being affected. Many poles were changed, both concrete and wooden poles.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4</a:t>
            </a:fld>
            <a:endParaRPr lang="en-US"/>
          </a:p>
        </p:txBody>
      </p:sp>
    </p:spTree>
    <p:extLst>
      <p:ext uri="{BB962C8B-B14F-4D97-AF65-F5344CB8AC3E}">
        <p14:creationId xmlns:p14="http://schemas.microsoft.com/office/powerpoint/2010/main" val="1713313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Hurricane Maria has caused a lot of economic crisis in Puerto Rico because of the increased losses caused. Many industries have incurred incredible losses on infrastructure and resources that they have invested for many years. Although the Island was having debts of $70 billion before the occurrence of hurricane maria, it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led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more problems for Puerto Rico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Meléndez &amp; Hinojosa,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damages accounted were assessed to be one hundred billion dollars. The impact is expected to be felt for a more extended period because of the finances and resources required being less. Finally, the private sector is observed to be the most affected by the hurricane, accounting for thirty billion dollars of the total loss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Meléndez &amp; Hinojosa,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5</a:t>
            </a:fld>
            <a:endParaRPr lang="en-US"/>
          </a:p>
        </p:txBody>
      </p:sp>
    </p:spTree>
    <p:extLst>
      <p:ext uri="{BB962C8B-B14F-4D97-AF65-F5344CB8AC3E}">
        <p14:creationId xmlns:p14="http://schemas.microsoft.com/office/powerpoint/2010/main" val="355433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Despite every economic sector facing challenges and experiencing extreme damages, the most affected industry is manufacturing. Manufacturing industry contributes more to the national gross domestic product and therefore, when it is affected through damage of infrastructure or lack of resources such as labor, it will be hard for them to recover. Furthermore, the population decline has increased significantly, thus making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hard for 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industry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to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recover. Agriculture was considered to be the second most affected due to destruction of equipment and infrastructure nonetheless, the damage of these industry resulted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reduction in the gross domestic product buy eight percent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Hinojosa &amp; Meléndez,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by 2018, only 24 percent of the losses were covered by insurance firms the effect of reconstruction has not yet been felt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Hinojosa &amp; Meléndez,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6</a:t>
            </a:fld>
            <a:endParaRPr lang="en-US"/>
          </a:p>
        </p:txBody>
      </p:sp>
    </p:spTree>
    <p:extLst>
      <p:ext uri="{BB962C8B-B14F-4D97-AF65-F5344CB8AC3E}">
        <p14:creationId xmlns:p14="http://schemas.microsoft.com/office/powerpoint/2010/main" val="689254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Hurricane Maria has resulted in increased suffering to people both as individuals and families in general. Despite working towards restructuring the Island, there are many social challenges encountered, especially for getting clean food and water for drinking. However, before the storm, Puerto Rico was already experiencing an economic decline because more than fifty of their population were living in poverty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Besides, they were importing almost eighty percent of their foods and fuel supplies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Nonetheless, after hurricane clean food and water were hard to find because of the destructions made.  Similarly, many citizens could not access groceries and fresh food. </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7</a:t>
            </a:fld>
            <a:endParaRPr lang="en-US"/>
          </a:p>
        </p:txBody>
      </p:sp>
    </p:spTree>
    <p:extLst>
      <p:ext uri="{BB962C8B-B14F-4D97-AF65-F5344CB8AC3E}">
        <p14:creationId xmlns:p14="http://schemas.microsoft.com/office/powerpoint/2010/main" val="3089077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Water and food are very important in life</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many people were subjected to suffering from hunger as well as thirst due to difficulty of getting such basic wants.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Besides,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challenges of getting fresh food and clean water resulted in citizens depending on aid organizations such as FEMA and Red cross and come to their rescue. According to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lack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of food and water resulted in increased health problems that could cause death. For instance, people were subjected to mental health conditions that results in unhealthy behaviors such as suicide thus leading to loss of loved ones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Several suicide cases have been reported while the need for mental health services required since the hurricane happened.</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8</a:t>
            </a:fld>
            <a:endParaRPr lang="en-US"/>
          </a:p>
        </p:txBody>
      </p:sp>
    </p:spTree>
    <p:extLst>
      <p:ext uri="{BB962C8B-B14F-4D97-AF65-F5344CB8AC3E}">
        <p14:creationId xmlns:p14="http://schemas.microsoft.com/office/powerpoint/2010/main" val="1520028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With the struck of hurricane Maria many citizens of Puerto Rico decided to shift to other regions and states in the United States.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storm triggered migration that resulted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decline of people on the Island. Furthermore, as many individuals move to other states, majority of them do not have plans to come back to Puerto Rico because of fear of another hurricane. Currently, it is estimated that around fifteen thousand individuals left the Island in the year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2018.</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C</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ompared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the previous years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approximately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90, 0000 Puerto Ricans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moves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the United States each year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DeWaard</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Similarly, according to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DeWaard</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nearly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twelve thousand children were admitted to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Florida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schools between the years 2017 and 2018.</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9</a:t>
            </a:fld>
            <a:endParaRPr lang="en-US"/>
          </a:p>
        </p:txBody>
      </p:sp>
    </p:spTree>
    <p:extLst>
      <p:ext uri="{BB962C8B-B14F-4D97-AF65-F5344CB8AC3E}">
        <p14:creationId xmlns:p14="http://schemas.microsoft.com/office/powerpoint/2010/main" val="60937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 hurricane Maria struck Puerto Rico, there are populations which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were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affected the most. For instance, the poor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were among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most unduly affected because they have less resources available to assist them recover, and reconstruct. Moreover, majority of these individuals stay in rural areas which makes it a challenge to access clean water as well as they were the last to be restore electricity. Also, young individual and children as susceptible to psychological effects brought by the hurricane because of the fear instilled in them by the storm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2019</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Furthermore, they also suffer because of fear of their lives and lack of good housing as they were damaged by the storm. </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10</a:t>
            </a:fld>
            <a:endParaRPr lang="en-US"/>
          </a:p>
        </p:txBody>
      </p:sp>
    </p:spTree>
    <p:extLst>
      <p:ext uri="{BB962C8B-B14F-4D97-AF65-F5344CB8AC3E}">
        <p14:creationId xmlns:p14="http://schemas.microsoft.com/office/powerpoint/2010/main" val="3820962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occurrence of hurricane Maria in Puerto Rico was the worst storm that ever stricken the Island for more than eighty years. However, the location of the Island makes it be a hurricane hotspot as well as the features available such as mountains and valleys which results in increased damages incase of the storm occurrence. Many properties were destroyed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accounting for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loss of $43 billion in both private and public sector. Nonetheless, with just twenty-four percent of the losses being recovered by insurance firms there is still need for support to reconstruct the Island. Furthermore, the power grid was destroyed completely from electricity generation to distribution. The people affected the most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were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children and poor population because of the inability to get resource to rebuild as well as living in rural areas that are challenging to reach.</a:t>
            </a:r>
          </a:p>
          <a:p>
            <a:endParaRPr lang="en-US" dirty="0"/>
          </a:p>
        </p:txBody>
      </p:sp>
      <p:sp>
        <p:nvSpPr>
          <p:cNvPr id="4" name="Slide Number Placeholder 3"/>
          <p:cNvSpPr>
            <a:spLocks noGrp="1"/>
          </p:cNvSpPr>
          <p:nvPr>
            <p:ph type="sldNum" sz="quarter" idx="5"/>
          </p:nvPr>
        </p:nvSpPr>
        <p:spPr/>
        <p:txBody>
          <a:bodyPr/>
          <a:lstStyle/>
          <a:p>
            <a:fld id="{F9E8002E-0B1A-4ED2-94E9-91FF18684600}" type="slidenum">
              <a:rPr lang="en-US" smtClean="0"/>
              <a:t>11</a:t>
            </a:fld>
            <a:endParaRPr lang="en-US"/>
          </a:p>
        </p:txBody>
      </p:sp>
    </p:spTree>
    <p:extLst>
      <p:ext uri="{BB962C8B-B14F-4D97-AF65-F5344CB8AC3E}">
        <p14:creationId xmlns:p14="http://schemas.microsoft.com/office/powerpoint/2010/main" val="3098652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1718650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987357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427177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CE1B4E-7592-4A52-AC96-AEB1A39FE477}"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831402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CE1B4E-7592-4A52-AC96-AEB1A39FE477}" type="datetimeFigureOut">
              <a:rPr lang="en-US" smtClean="0"/>
              <a:t>8/26/2020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2287740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1B4E-7592-4A52-AC96-AEB1A39FE477}" type="datetimeFigureOut">
              <a:rPr lang="en-US" smtClean="0"/>
              <a:t>8/26/2020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337293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CE1B4E-7592-4A52-AC96-AEB1A39FE477}" type="datetimeFigureOut">
              <a:rPr lang="en-US" smtClean="0"/>
              <a:t>8/26/2020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3957433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CE1B4E-7592-4A52-AC96-AEB1A39FE477}"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2974067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CE1B4E-7592-4A52-AC96-AEB1A39FE477}"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201938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3396920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67614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3177281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76207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3143435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251617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CE1B4E-7592-4A52-AC96-AEB1A39FE477}"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60A73-C011-4D40-A9B1-E2E5A465BBED}" type="slidenum">
              <a:rPr lang="en-US" smtClean="0"/>
              <a:t>‹#›</a:t>
            </a:fld>
            <a:endParaRPr lang="en-US"/>
          </a:p>
        </p:txBody>
      </p:sp>
    </p:spTree>
    <p:extLst>
      <p:ext uri="{BB962C8B-B14F-4D97-AF65-F5344CB8AC3E}">
        <p14:creationId xmlns:p14="http://schemas.microsoft.com/office/powerpoint/2010/main" val="33139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CE1B4E-7592-4A52-AC96-AEB1A39FE477}" type="datetimeFigureOut">
              <a:rPr lang="en-US" smtClean="0"/>
              <a:t>8/26/2020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9160A73-C011-4D40-A9B1-E2E5A465BBED}" type="slidenum">
              <a:rPr lang="en-US" smtClean="0"/>
              <a:t>‹#›</a:t>
            </a:fld>
            <a:endParaRPr lang="en-US"/>
          </a:p>
        </p:txBody>
      </p:sp>
    </p:spTree>
    <p:extLst>
      <p:ext uri="{BB962C8B-B14F-4D97-AF65-F5344CB8AC3E}">
        <p14:creationId xmlns:p14="http://schemas.microsoft.com/office/powerpoint/2010/main" val="691826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A0BD98-6032-403B-96F0-D7E91BB1D19C}"/>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Effects of Hurricane Maria on Puerto Rico</a:t>
            </a:r>
          </a:p>
        </p:txBody>
      </p:sp>
      <p:sp>
        <p:nvSpPr>
          <p:cNvPr id="3" name="Subtitle 2">
            <a:extLst>
              <a:ext uri="{FF2B5EF4-FFF2-40B4-BE49-F238E27FC236}">
                <a16:creationId xmlns:a16="http://schemas.microsoft.com/office/drawing/2014/main" xmlns="" id="{22988AEA-5A53-421A-B702-3323DBFEF9ED}"/>
              </a:ext>
            </a:extLst>
          </p:cNvPr>
          <p:cNvSpPr>
            <a:spLocks noGrp="1"/>
          </p:cNvSpPr>
          <p:nvPr>
            <p:ph type="subTitle" idx="1"/>
          </p:nvPr>
        </p:nvSpPr>
        <p:spPr/>
        <p:txBody>
          <a:bodyPr>
            <a:noAutofit/>
          </a:bodyPr>
          <a:lstStyle/>
          <a:p>
            <a:r>
              <a:rPr lang="en-US" sz="2000" dirty="0">
                <a:latin typeface="Times New Roman" panose="02020603050405020304" pitchFamily="18" charset="0"/>
                <a:cs typeface="Times New Roman" panose="02020603050405020304" pitchFamily="18" charset="0"/>
              </a:rPr>
              <a:t>Student’s Name</a:t>
            </a:r>
          </a:p>
          <a:p>
            <a:r>
              <a:rPr lang="en-US" sz="2000" dirty="0">
                <a:latin typeface="Times New Roman" panose="02020603050405020304" pitchFamily="18" charset="0"/>
                <a:cs typeface="Times New Roman" panose="02020603050405020304" pitchFamily="18" charset="0"/>
              </a:rPr>
              <a:t>Institutional Affiliations</a:t>
            </a:r>
          </a:p>
          <a:p>
            <a:r>
              <a:rPr lang="en-US" sz="20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3765391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AA44BC-9B05-47B9-8042-60F5F77A16E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7AC7DBC5-05A1-482E-84C5-7B8703E53F13}"/>
              </a:ext>
            </a:extLst>
          </p:cNvPr>
          <p:cNvSpPr>
            <a:spLocks noGrp="1"/>
          </p:cNvSpPr>
          <p:nvPr>
            <p:ph idx="1"/>
          </p:nvPr>
        </p:nvSpPr>
        <p:spPr>
          <a:xfrm>
            <a:off x="677334" y="1597882"/>
            <a:ext cx="8596668" cy="3880773"/>
          </a:xfrm>
        </p:spPr>
        <p:txBody>
          <a:bodyPr>
            <a:normAutofit fontScale="92500"/>
          </a:bodyPr>
          <a:lstStyle/>
          <a:p>
            <a:pPr marR="0">
              <a:lnSpc>
                <a:spcPct val="21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Hurricane Maria was the worst tornado to occur in Puerto Rico for over eighty years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ago</a:t>
            </a:r>
          </a:p>
          <a:p>
            <a:pPr marR="0">
              <a:lnSpc>
                <a:spcPct val="21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geographic location of Puerto Rico is a spot for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hurricanes</a:t>
            </a:r>
          </a:p>
          <a:p>
            <a:pPr marR="0">
              <a:lnSpc>
                <a:spcPct val="21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Mass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property destructions, as well as the loss of lives, were among the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effects</a:t>
            </a:r>
          </a:p>
          <a:p>
            <a:pPr marR="0">
              <a:lnSpc>
                <a:spcPct val="21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Although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majority of citizens are trying to recover, they need more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support</a:t>
            </a:r>
          </a:p>
          <a:p>
            <a:pPr marR="0">
              <a:lnSpc>
                <a:spcPct val="21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was no electricity in all parts of the Island</a:t>
            </a:r>
          </a:p>
          <a:p>
            <a:pPr>
              <a:lnSpc>
                <a:spcPct val="210000"/>
              </a:lnSpc>
            </a:pPr>
            <a:endParaRPr lang="en-US" dirty="0"/>
          </a:p>
        </p:txBody>
      </p:sp>
    </p:spTree>
    <p:extLst>
      <p:ext uri="{BB962C8B-B14F-4D97-AF65-F5344CB8AC3E}">
        <p14:creationId xmlns:p14="http://schemas.microsoft.com/office/powerpoint/2010/main" val="2956072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B9AAA3-CE71-4227-99FD-3E327DF5E849}"/>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The natural Position of Puerto Rico</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5E502E3D-E201-4A7E-A78F-C45CEC0AB977}"/>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Situated in the northeast Caribbean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Sea</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location makes it a hurricane spot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Munoz-Sola,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1987</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precipitous island </a:t>
            </a:r>
            <a:endParaRPr lang="en-US"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valleys are in the Island</a:t>
            </a:r>
          </a:p>
          <a:p>
            <a:endParaRPr lang="en-US" dirty="0"/>
          </a:p>
        </p:txBody>
      </p:sp>
      <p:pic>
        <p:nvPicPr>
          <p:cNvPr id="5" name="Picture 4">
            <a:extLst>
              <a:ext uri="{FF2B5EF4-FFF2-40B4-BE49-F238E27FC236}">
                <a16:creationId xmlns:a16="http://schemas.microsoft.com/office/drawing/2014/main" xmlns="" id="{7A5A0BA7-73B7-4EC0-A3D0-4B4D864F4DA5}"/>
              </a:ext>
            </a:extLst>
          </p:cNvPr>
          <p:cNvPicPr>
            <a:picLocks noChangeAspect="1"/>
          </p:cNvPicPr>
          <p:nvPr/>
        </p:nvPicPr>
        <p:blipFill>
          <a:blip r:embed="rId3"/>
          <a:stretch>
            <a:fillRect/>
          </a:stretch>
        </p:blipFill>
        <p:spPr>
          <a:xfrm>
            <a:off x="6592529" y="1825624"/>
            <a:ext cx="5599471" cy="5032375"/>
          </a:xfrm>
          <a:prstGeom prst="rect">
            <a:avLst/>
          </a:prstGeom>
        </p:spPr>
      </p:pic>
    </p:spTree>
    <p:extLst>
      <p:ext uri="{BB962C8B-B14F-4D97-AF65-F5344CB8AC3E}">
        <p14:creationId xmlns:p14="http://schemas.microsoft.com/office/powerpoint/2010/main" val="205721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1C963B4-42CF-49C4-8F92-38DBB323C6EF}"/>
              </a:ext>
            </a:extLst>
          </p:cNvPr>
          <p:cNvPicPr>
            <a:picLocks noChangeAspect="1"/>
          </p:cNvPicPr>
          <p:nvPr/>
        </p:nvPicPr>
        <p:blipFill>
          <a:blip r:embed="rId3"/>
          <a:stretch>
            <a:fillRect/>
          </a:stretch>
        </p:blipFill>
        <p:spPr>
          <a:xfrm>
            <a:off x="4396154" y="3956537"/>
            <a:ext cx="7795846" cy="2901463"/>
          </a:xfrm>
          <a:prstGeom prst="rect">
            <a:avLst/>
          </a:prstGeom>
        </p:spPr>
      </p:pic>
      <p:sp>
        <p:nvSpPr>
          <p:cNvPr id="2" name="Title 1">
            <a:extLst>
              <a:ext uri="{FF2B5EF4-FFF2-40B4-BE49-F238E27FC236}">
                <a16:creationId xmlns:a16="http://schemas.microsoft.com/office/drawing/2014/main" xmlns="" id="{D5D0F203-FBE7-4F91-91AB-3C51C9B37ACE}"/>
              </a:ext>
            </a:extLst>
          </p:cNvPr>
          <p:cNvSpPr>
            <a:spLocks noGrp="1"/>
          </p:cNvSpPr>
          <p:nvPr>
            <p:ph type="title"/>
          </p:nvPr>
        </p:nvSpPr>
        <p:spPr/>
        <p:txBody>
          <a:bodyPr>
            <a:normAutofit/>
          </a:bodyPr>
          <a:lstStyle/>
          <a:p>
            <a:pPr algn="ctr"/>
            <a:r>
              <a:rPr lang="en-US" dirty="0">
                <a:effectLst/>
                <a:latin typeface="Times New Roman" panose="02020603050405020304" pitchFamily="18" charset="0"/>
                <a:ea typeface="Calibri" panose="020F0502020204030204" pitchFamily="34" charset="0"/>
              </a:rPr>
              <a:t>Effects of Hurricane Maria on Electricity</a:t>
            </a:r>
            <a:endParaRPr lang="en-US" dirty="0"/>
          </a:p>
        </p:txBody>
      </p:sp>
      <p:sp>
        <p:nvSpPr>
          <p:cNvPr id="3" name="Content Placeholder 2">
            <a:extLst>
              <a:ext uri="{FF2B5EF4-FFF2-40B4-BE49-F238E27FC236}">
                <a16:creationId xmlns:a16="http://schemas.microsoft.com/office/drawing/2014/main" xmlns="" id="{4C6CE209-5F5E-4A9C-80F1-8CD4E37D150D}"/>
              </a:ext>
            </a:extLst>
          </p:cNvPr>
          <p:cNvSpPr>
            <a:spLocks noGrp="1"/>
          </p:cNvSpPr>
          <p:nvPr>
            <p:ph idx="1"/>
          </p:nvPr>
        </p:nvSpPr>
        <p:spPr/>
        <p:txBody>
          <a:bodyPr/>
          <a:lstStyle/>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Electricity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was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destroyed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3.4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million people left without power (</a:t>
            </a:r>
            <a:r>
              <a:rPr lang="en-US" sz="180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rPr>
              <a:t>Kwasinski</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et al., </a:t>
            </a:r>
            <a:r>
              <a:rPr lang="en-US" sz="1800" dirty="0" smtClean="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2019</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generation of power was affected, including renewable sources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energy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Power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transmission lines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damaged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Poles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distribution also damaged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73023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FA0408-1F26-451A-A6D7-04A27A1C171A}"/>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Economic Effects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E2642BC0-D18C-43F3-8400-C3F6965641D6}"/>
              </a:ext>
            </a:extLst>
          </p:cNvPr>
          <p:cNvSpPr>
            <a:spLocks noGrp="1"/>
          </p:cNvSpPr>
          <p:nvPr>
            <p:ph idx="1"/>
          </p:nvPr>
        </p:nvSpPr>
        <p:spPr>
          <a:xfrm>
            <a:off x="720213" y="1368425"/>
            <a:ext cx="10515600" cy="4351338"/>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Hurricane Maria led to losses of $43 billion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Meléndez &amp; Hinojosa,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2017</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estimates are based on insurance finances and storm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recovery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damages encountered were assessed and valued to be $100 billion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Meléndez &amp; Hinojosa,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2017</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impact is expected to be felt for a longer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time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private sector suffered the most with an estimate of $30 billion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Meléndez &amp; Hinojosa, 2017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655620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D417BC-151B-405B-8DC1-69657AC5B659}"/>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Economic Effects (</a:t>
            </a:r>
            <a:r>
              <a:rPr lang="en-US" dirty="0">
                <a:latin typeface="Times New Roman" panose="02020603050405020304" pitchFamily="18" charset="0"/>
                <a:ea typeface="Calibri" panose="020F0502020204030204" pitchFamily="34" charset="0"/>
                <a:cs typeface="Times New Roman" panose="02020603050405020304" pitchFamily="18" charset="0"/>
              </a:rPr>
              <a:t>C</a:t>
            </a:r>
            <a:r>
              <a:rPr lang="en-US" dirty="0">
                <a:effectLst/>
                <a:latin typeface="Times New Roman" panose="02020603050405020304" pitchFamily="18" charset="0"/>
                <a:ea typeface="Calibri" panose="020F0502020204030204" pitchFamily="34" charset="0"/>
                <a:cs typeface="Times New Roman" panose="02020603050405020304" pitchFamily="18" charset="0"/>
              </a:rPr>
              <a:t>ont.)</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159BE6C8-A8E6-4576-BDF2-76A1167DDEA2}"/>
              </a:ext>
            </a:extLst>
          </p:cNvPr>
          <p:cNvSpPr>
            <a:spLocks noGrp="1"/>
          </p:cNvSpPr>
          <p:nvPr>
            <p:ph idx="1"/>
          </p:nvPr>
        </p:nvSpPr>
        <p:spPr>
          <a:xfrm>
            <a:off x="838200" y="1427419"/>
            <a:ext cx="10515600" cy="4351338"/>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Manufacturing industry reported more losses on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income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Agriculture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sector reported reparations on equipment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infrastructure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Puerto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Rico gross domestic product reduced by eight percent due to Hurricane Maria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Hinojosa &amp; Meléndez,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2018</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2018 twenty four percent of losses were covered by insurance companies, but the effects of reconstruction have not been felt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Hinojosa &amp; Meléndez, 2018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056932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717626-950B-47ED-9262-09BE16621880}"/>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Social Effects of Hurricane Maria</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01D83863-CEFC-459D-A1D7-352B0EE6C998}"/>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Before the strike of hurricane maria Puerto Rico was experiencing an economic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crisis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With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more than fifty percent of the population living below poverty line (</a:t>
            </a:r>
            <a:r>
              <a:rPr lang="en-US" sz="180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rPr>
              <a:t>Scaramutti</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et al., </a:t>
            </a:r>
            <a:r>
              <a:rPr lang="en-US" sz="1800" dirty="0" smtClean="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2019</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import around eighty percent of their food (</a:t>
            </a:r>
            <a:r>
              <a:rPr lang="en-US" sz="180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rPr>
              <a:t>Scaramutti</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et al., </a:t>
            </a:r>
            <a:r>
              <a:rPr lang="en-US" sz="1800" dirty="0" smtClean="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2019</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After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hurricane water and food was hard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get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Those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restored water were advised to boil as it was not safe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drink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60777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07DD84-AA10-4F15-B587-86174ACD8E87}"/>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Social Effects (</a:t>
            </a:r>
            <a:r>
              <a:rPr lang="en-US" dirty="0">
                <a:latin typeface="Times New Roman" panose="02020603050405020304" pitchFamily="18" charset="0"/>
                <a:ea typeface="Calibri" panose="020F0502020204030204" pitchFamily="34" charset="0"/>
                <a:cs typeface="Times New Roman" panose="02020603050405020304" pitchFamily="18" charset="0"/>
              </a:rPr>
              <a:t>C</a:t>
            </a:r>
            <a:r>
              <a:rPr lang="en-US" dirty="0">
                <a:effectLst/>
                <a:latin typeface="Times New Roman" panose="02020603050405020304" pitchFamily="18" charset="0"/>
                <a:ea typeface="Calibri" panose="020F0502020204030204" pitchFamily="34" charset="0"/>
                <a:cs typeface="Times New Roman" panose="02020603050405020304" pitchFamily="18" charset="0"/>
              </a:rPr>
              <a:t>ont.)</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3990DD4B-7404-4410-8E95-6B9C28EDC5FA}"/>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Increased suffering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families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Individuals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depend on relief food from FEMA and Red Cross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2019</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Loss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lives by hurricane Maria and other health difficulties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2019</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pic>
        <p:nvPicPr>
          <p:cNvPr id="5" name="Picture 4">
            <a:extLst>
              <a:ext uri="{FF2B5EF4-FFF2-40B4-BE49-F238E27FC236}">
                <a16:creationId xmlns:a16="http://schemas.microsoft.com/office/drawing/2014/main" xmlns="" id="{E432BDED-52DE-4D24-8BFE-827C682ECC97}"/>
              </a:ext>
            </a:extLst>
          </p:cNvPr>
          <p:cNvPicPr>
            <a:picLocks noChangeAspect="1"/>
          </p:cNvPicPr>
          <p:nvPr/>
        </p:nvPicPr>
        <p:blipFill>
          <a:blip r:embed="rId3"/>
          <a:stretch>
            <a:fillRect/>
          </a:stretch>
        </p:blipFill>
        <p:spPr>
          <a:xfrm>
            <a:off x="1127606" y="4132384"/>
            <a:ext cx="11064394" cy="2725615"/>
          </a:xfrm>
          <a:prstGeom prst="rect">
            <a:avLst/>
          </a:prstGeom>
        </p:spPr>
      </p:pic>
    </p:spTree>
    <p:extLst>
      <p:ext uri="{BB962C8B-B14F-4D97-AF65-F5344CB8AC3E}">
        <p14:creationId xmlns:p14="http://schemas.microsoft.com/office/powerpoint/2010/main" val="3121195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3F1C92-206F-4281-A089-5A2B8C2878BE}"/>
              </a:ext>
            </a:extLst>
          </p:cNvPr>
          <p:cNvSpPr>
            <a:spLocks noGrp="1"/>
          </p:cNvSpPr>
          <p:nvPr>
            <p:ph type="title"/>
          </p:nvPr>
        </p:nvSpPr>
        <p:spPr/>
        <p:txBody>
          <a:bodyPr>
            <a:noAutofit/>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Hurricane Maria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and Migration</a:t>
            </a:r>
            <a:r>
              <a:rPr lang="en-US" dirty="0">
                <a:effectLst/>
                <a:latin typeface="Times New Roman" panose="02020603050405020304" pitchFamily="18" charset="0"/>
                <a:ea typeface="Calibri" panose="020F0502020204030204" pitchFamily="34" charset="0"/>
                <a:cs typeface="Times New Roman" panose="02020603050405020304" pitchFamily="18" charset="0"/>
              </a:rPr>
              <a:t/>
            </a:r>
            <a:br>
              <a:rPr lang="en-US"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B9B27BA-C65F-4F38-91F9-E05B350B0163}"/>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storm triggered movement of people to United States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America</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moved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other states,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never planned to return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About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150,000 individuals left the Island in 2018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DeWaard</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2020</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Around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12000 children from the Island were enrolled in schools in Florida between 2017 and 2018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DeWaard</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2020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561246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120217-4E6F-4434-86B3-FC841AD0A7FD}"/>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Most Affected Group</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5D53E80B-1D18-49F2-9D19-281AD88E786B}"/>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hurricane unduly affected the deprived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population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Majority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this population stay in rural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areas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Children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are also susceptible to psychological effects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2019</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867082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2CB42E-9ECD-4632-A34D-7E4B8219FBDD}"/>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Conclusion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312ECE58-9947-41CB-91A2-02CBFB0DB6E2}"/>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Hurricane Maria was the worst storm that happened in Puerto Rico </a:t>
            </a:r>
            <a:endParaRPr lang="en-US"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Puerto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Rico’s topographic location favors heavy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storms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hurricane resulted in damage of properties such as people’s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houses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loss of $43 billion was accounted in Puerto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Rico</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Power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grid damaged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completely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Children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poor people affected the most</a:t>
            </a:r>
          </a:p>
          <a:p>
            <a:endParaRPr lang="en-US" dirty="0"/>
          </a:p>
        </p:txBody>
      </p:sp>
    </p:spTree>
    <p:extLst>
      <p:ext uri="{BB962C8B-B14F-4D97-AF65-F5344CB8AC3E}">
        <p14:creationId xmlns:p14="http://schemas.microsoft.com/office/powerpoint/2010/main" val="1867046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933489-D8B7-4B6A-AD6F-1C212C7D18A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32D9A647-13A0-4951-9E27-9547E2DB4E9D}"/>
              </a:ext>
            </a:extLst>
          </p:cNvPr>
          <p:cNvSpPr>
            <a:spLocks noGrp="1"/>
          </p:cNvSpPr>
          <p:nvPr>
            <p:ph idx="1"/>
          </p:nvPr>
        </p:nvSpPr>
        <p:spPr/>
        <p:txBody>
          <a:bodyPr>
            <a:normAutofit fontScale="25000" lnSpcReduction="20000"/>
          </a:bodyPr>
          <a:lstStyle/>
          <a:p>
            <a:pPr marL="0" marR="0" indent="0">
              <a:lnSpc>
                <a:spcPct val="200000"/>
              </a:lnSpc>
              <a:spcBef>
                <a:spcPts val="0"/>
              </a:spcBef>
              <a:spcAft>
                <a:spcPts val="800"/>
              </a:spcAft>
              <a:buNone/>
            </a:pPr>
            <a:r>
              <a:rPr lang="en-US" sz="7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DeWaard</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 Johnson, J. E., &amp; Whitaker, S. D. (2020). Out-migration from and return </a:t>
            </a:r>
            <a:r>
              <a:rPr lang="en-US" sz="7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migration </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to Puerto Rico after Hurricane Maria: evidence from the consumer credit </a:t>
            </a:r>
            <a:r>
              <a:rPr lang="en-US" sz="7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panel</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72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Population and Environment</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1-15.</a:t>
            </a:r>
            <a:endParaRPr lang="en-US" sz="7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Hinojosa, J., &amp; Meléndez, E. (2018). Puerto Rican exodus: One year since Hurricane </a:t>
            </a:r>
            <a:r>
              <a:rPr lang="en-US" sz="7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Maria</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72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Center for Puerto Rican Studies</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7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7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Kwasinski</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Andrade, F., Castro-</a:t>
            </a:r>
            <a:r>
              <a:rPr lang="en-US" sz="7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Sitiriche</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J., &amp; O’Neill-Carrillo, E. (2019). </a:t>
            </a:r>
            <a:r>
              <a:rPr lang="en-US" sz="7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Hurricane </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maria effects on </a:t>
            </a:r>
            <a:r>
              <a:rPr lang="en-US" sz="7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puerto</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7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rico</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electric power infrastructure. </a:t>
            </a:r>
            <a:r>
              <a:rPr lang="en-US" sz="72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IEEE Power and </a:t>
            </a:r>
            <a:r>
              <a:rPr lang="en-US" sz="72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Energy </a:t>
            </a:r>
            <a:r>
              <a:rPr lang="en-US" sz="72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Technology Systems Journal</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72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7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85-94.</a:t>
            </a:r>
            <a:endParaRPr lang="en-US" sz="7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0050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5ABC20-394D-4674-B0DB-10A65320CE88}"/>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 (Cont.)</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1E845A6-6A8B-4795-858A-DEF4F03AEE75}"/>
              </a:ext>
            </a:extLst>
          </p:cNvPr>
          <p:cNvSpPr>
            <a:spLocks noGrp="1"/>
          </p:cNvSpPr>
          <p:nvPr>
            <p:ph idx="1"/>
          </p:nvPr>
        </p:nvSpPr>
        <p:spPr/>
        <p:txBody>
          <a:bodyPr>
            <a:normAutofit fontScale="62500" lnSpcReduction="20000"/>
          </a:bodyPr>
          <a:lstStyle/>
          <a:p>
            <a:pPr marL="0" indent="0">
              <a:lnSpc>
                <a:spcPct val="200000"/>
              </a:lnSpc>
              <a:spcBef>
                <a:spcPts val="0"/>
              </a:spcBef>
              <a:spcAft>
                <a:spcPts val="800"/>
              </a:spcAft>
              <a:buNone/>
            </a:pP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Meléndez, E., &amp; Hinojosa, J. (2017). Estimates of post-hurricane Maria exodus from Puerto </a:t>
            </a:r>
            <a:r>
              <a:rPr lang="en-US" sz="2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Rico</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Centro Voices</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nSpc>
                <a:spcPct val="200000"/>
              </a:lnSpc>
              <a:spcBef>
                <a:spcPts val="0"/>
              </a:spcBef>
              <a:spcAft>
                <a:spcPts val="800"/>
              </a:spcAft>
              <a:buNone/>
            </a:pP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Munoz-Sola, H. (1987). Preservation of library materials in a tropical climate: the Puerto </a:t>
            </a:r>
            <a:r>
              <a:rPr lang="en-US" sz="2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Rican </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experience. </a:t>
            </a:r>
            <a:r>
              <a:rPr lang="en-US" sz="2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Science &amp; Technology Libraries</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 41-47.</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2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Scaramutti</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Salas-Wright, C. P., Vos, S. R., &amp; Schwartz, S. J. (2019). The mental health </a:t>
            </a:r>
            <a:r>
              <a:rPr lang="en-US" sz="2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impact </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of Hurricane Maria on Puerto Ricans in Puerto Rico and Florida. </a:t>
            </a:r>
            <a:r>
              <a:rPr lang="en-US" sz="2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Disaster </a:t>
            </a:r>
            <a:r>
              <a:rPr lang="en-US" sz="2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medicine </a:t>
            </a:r>
            <a:r>
              <a:rPr lang="en-US" sz="2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and public health preparedness</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13</a:t>
            </a:r>
            <a:r>
              <a:rPr lang="en-US" sz="2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24-27.</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7115600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53</TotalTime>
  <Words>1976</Words>
  <Application>Microsoft Office PowerPoint</Application>
  <PresentationFormat>Widescreen</PresentationFormat>
  <Paragraphs>88</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Times New Roman</vt:lpstr>
      <vt:lpstr>Trebuchet MS</vt:lpstr>
      <vt:lpstr>Wingdings</vt:lpstr>
      <vt:lpstr>Wingdings 3</vt:lpstr>
      <vt:lpstr>Facet</vt:lpstr>
      <vt:lpstr>Effects of Hurricane Maria on Puerto Rico</vt:lpstr>
      <vt:lpstr>Introduction </vt:lpstr>
      <vt:lpstr>The natural Position of Puerto Rico </vt:lpstr>
      <vt:lpstr>Effects of Hurricane Maria on Electricity</vt:lpstr>
      <vt:lpstr>Economic Effects </vt:lpstr>
      <vt:lpstr>Economic Effects (Cont.) </vt:lpstr>
      <vt:lpstr>Social Effects of Hurricane Maria </vt:lpstr>
      <vt:lpstr>Social Effects (Cont.) </vt:lpstr>
      <vt:lpstr>Hurricane Maria and Migration </vt:lpstr>
      <vt:lpstr>Most Affected Group </vt:lpstr>
      <vt:lpstr>Conclusion </vt:lpstr>
      <vt:lpstr>References </vt:lpstr>
      <vt:lpstr>References (Cont.)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Hurricane Maria on Puerto Rico</dc:title>
  <dc:creator>Robert Mwaura</dc:creator>
  <cp:lastModifiedBy>LAPTOP</cp:lastModifiedBy>
  <cp:revision>11</cp:revision>
  <dcterms:created xsi:type="dcterms:W3CDTF">2020-08-25T23:01:10Z</dcterms:created>
  <dcterms:modified xsi:type="dcterms:W3CDTF">2020-08-26T00:06:28Z</dcterms:modified>
</cp:coreProperties>
</file>